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7" d="100"/>
          <a:sy n="77" d="100"/>
        </p:scale>
        <p:origin x="498"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E03AB-898B-4974-ABE2-9DDE8E6C87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57F3AF1-5116-4A3E-909B-46960320CB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9BF4FE6-5DD8-4148-9227-90062815CB09}"/>
              </a:ext>
            </a:extLst>
          </p:cNvPr>
          <p:cNvSpPr>
            <a:spLocks noGrp="1"/>
          </p:cNvSpPr>
          <p:nvPr>
            <p:ph type="dt" sz="half" idx="10"/>
          </p:nvPr>
        </p:nvSpPr>
        <p:spPr/>
        <p:txBody>
          <a:bodyPr/>
          <a:lstStyle/>
          <a:p>
            <a:fld id="{12781E6C-255D-422A-BE63-5CDA68FCAEAF}" type="datetimeFigureOut">
              <a:rPr lang="en-US" smtClean="0"/>
              <a:t>2/10/2018</a:t>
            </a:fld>
            <a:endParaRPr lang="en-US"/>
          </a:p>
        </p:txBody>
      </p:sp>
      <p:sp>
        <p:nvSpPr>
          <p:cNvPr id="5" name="Footer Placeholder 4">
            <a:extLst>
              <a:ext uri="{FF2B5EF4-FFF2-40B4-BE49-F238E27FC236}">
                <a16:creationId xmlns:a16="http://schemas.microsoft.com/office/drawing/2014/main" id="{A0221054-1127-409B-AABA-D2F60AF44C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927AEC-0412-4A4F-BAE3-8B002BD3D2FF}"/>
              </a:ext>
            </a:extLst>
          </p:cNvPr>
          <p:cNvSpPr>
            <a:spLocks noGrp="1"/>
          </p:cNvSpPr>
          <p:nvPr>
            <p:ph type="sldNum" sz="quarter" idx="12"/>
          </p:nvPr>
        </p:nvSpPr>
        <p:spPr/>
        <p:txBody>
          <a:bodyPr/>
          <a:lstStyle/>
          <a:p>
            <a:fld id="{DBF837F5-F904-4544-ADE8-DBC2E0DDFCF0}" type="slidenum">
              <a:rPr lang="en-US" smtClean="0"/>
              <a:t>‹#›</a:t>
            </a:fld>
            <a:endParaRPr lang="en-US"/>
          </a:p>
        </p:txBody>
      </p:sp>
    </p:spTree>
    <p:extLst>
      <p:ext uri="{BB962C8B-B14F-4D97-AF65-F5344CB8AC3E}">
        <p14:creationId xmlns:p14="http://schemas.microsoft.com/office/powerpoint/2010/main" val="1699113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3EF15-BBC0-4D05-B2C5-652F835CBA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6BB7A1-EDC6-4F7B-9002-79341656E1D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4D01D0-8357-4335-9C17-589113479804}"/>
              </a:ext>
            </a:extLst>
          </p:cNvPr>
          <p:cNvSpPr>
            <a:spLocks noGrp="1"/>
          </p:cNvSpPr>
          <p:nvPr>
            <p:ph type="dt" sz="half" idx="10"/>
          </p:nvPr>
        </p:nvSpPr>
        <p:spPr/>
        <p:txBody>
          <a:bodyPr/>
          <a:lstStyle/>
          <a:p>
            <a:fld id="{12781E6C-255D-422A-BE63-5CDA68FCAEAF}" type="datetimeFigureOut">
              <a:rPr lang="en-US" smtClean="0"/>
              <a:t>2/10/2018</a:t>
            </a:fld>
            <a:endParaRPr lang="en-US"/>
          </a:p>
        </p:txBody>
      </p:sp>
      <p:sp>
        <p:nvSpPr>
          <p:cNvPr id="5" name="Footer Placeholder 4">
            <a:extLst>
              <a:ext uri="{FF2B5EF4-FFF2-40B4-BE49-F238E27FC236}">
                <a16:creationId xmlns:a16="http://schemas.microsoft.com/office/drawing/2014/main" id="{F58B0F04-0D65-4148-B5B4-DFC1F4AD57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57CFA9-592E-4416-856A-C0AB35DEA101}"/>
              </a:ext>
            </a:extLst>
          </p:cNvPr>
          <p:cNvSpPr>
            <a:spLocks noGrp="1"/>
          </p:cNvSpPr>
          <p:nvPr>
            <p:ph type="sldNum" sz="quarter" idx="12"/>
          </p:nvPr>
        </p:nvSpPr>
        <p:spPr/>
        <p:txBody>
          <a:bodyPr/>
          <a:lstStyle/>
          <a:p>
            <a:fld id="{DBF837F5-F904-4544-ADE8-DBC2E0DDFCF0}" type="slidenum">
              <a:rPr lang="en-US" smtClean="0"/>
              <a:t>‹#›</a:t>
            </a:fld>
            <a:endParaRPr lang="en-US"/>
          </a:p>
        </p:txBody>
      </p:sp>
    </p:spTree>
    <p:extLst>
      <p:ext uri="{BB962C8B-B14F-4D97-AF65-F5344CB8AC3E}">
        <p14:creationId xmlns:p14="http://schemas.microsoft.com/office/powerpoint/2010/main" val="2353944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1EE79-8F0A-445F-A918-AA0E8D20D7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1B089F-2C7E-42D1-9AB5-9098443FDC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992AAFD-1899-4BF8-8497-E0D4FDD5F2F7}"/>
              </a:ext>
            </a:extLst>
          </p:cNvPr>
          <p:cNvSpPr>
            <a:spLocks noGrp="1"/>
          </p:cNvSpPr>
          <p:nvPr>
            <p:ph type="dt" sz="half" idx="10"/>
          </p:nvPr>
        </p:nvSpPr>
        <p:spPr/>
        <p:txBody>
          <a:bodyPr/>
          <a:lstStyle/>
          <a:p>
            <a:fld id="{12781E6C-255D-422A-BE63-5CDA68FCAEAF}" type="datetimeFigureOut">
              <a:rPr lang="en-US" smtClean="0"/>
              <a:t>2/10/2018</a:t>
            </a:fld>
            <a:endParaRPr lang="en-US"/>
          </a:p>
        </p:txBody>
      </p:sp>
      <p:sp>
        <p:nvSpPr>
          <p:cNvPr id="5" name="Footer Placeholder 4">
            <a:extLst>
              <a:ext uri="{FF2B5EF4-FFF2-40B4-BE49-F238E27FC236}">
                <a16:creationId xmlns:a16="http://schemas.microsoft.com/office/drawing/2014/main" id="{1A8F8654-EECF-4CC8-8BF0-F3B337A594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C93EE3-74BA-4D3E-88A8-DF77DAA52E16}"/>
              </a:ext>
            </a:extLst>
          </p:cNvPr>
          <p:cNvSpPr>
            <a:spLocks noGrp="1"/>
          </p:cNvSpPr>
          <p:nvPr>
            <p:ph type="sldNum" sz="quarter" idx="12"/>
          </p:nvPr>
        </p:nvSpPr>
        <p:spPr/>
        <p:txBody>
          <a:bodyPr/>
          <a:lstStyle/>
          <a:p>
            <a:fld id="{DBF837F5-F904-4544-ADE8-DBC2E0DDFCF0}" type="slidenum">
              <a:rPr lang="en-US" smtClean="0"/>
              <a:t>‹#›</a:t>
            </a:fld>
            <a:endParaRPr lang="en-US"/>
          </a:p>
        </p:txBody>
      </p:sp>
    </p:spTree>
    <p:extLst>
      <p:ext uri="{BB962C8B-B14F-4D97-AF65-F5344CB8AC3E}">
        <p14:creationId xmlns:p14="http://schemas.microsoft.com/office/powerpoint/2010/main" val="1420362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D0EF3-E473-4C18-B01B-4CCF807888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9A723F-64E5-4805-B573-F30D7497513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A7F535-0DB9-4725-B7C7-7A900FCC139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E9EF05C-EC3E-423E-8965-6E49FFFD4256}"/>
              </a:ext>
            </a:extLst>
          </p:cNvPr>
          <p:cNvSpPr>
            <a:spLocks noGrp="1"/>
          </p:cNvSpPr>
          <p:nvPr>
            <p:ph type="dt" sz="half" idx="10"/>
          </p:nvPr>
        </p:nvSpPr>
        <p:spPr/>
        <p:txBody>
          <a:bodyPr/>
          <a:lstStyle/>
          <a:p>
            <a:fld id="{12781E6C-255D-422A-BE63-5CDA68FCAEAF}" type="datetimeFigureOut">
              <a:rPr lang="en-US" smtClean="0"/>
              <a:t>2/10/2018</a:t>
            </a:fld>
            <a:endParaRPr lang="en-US"/>
          </a:p>
        </p:txBody>
      </p:sp>
      <p:sp>
        <p:nvSpPr>
          <p:cNvPr id="6" name="Footer Placeholder 5">
            <a:extLst>
              <a:ext uri="{FF2B5EF4-FFF2-40B4-BE49-F238E27FC236}">
                <a16:creationId xmlns:a16="http://schemas.microsoft.com/office/drawing/2014/main" id="{A07ABD87-31A1-4ADF-BDE5-AE0F7A926F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1CE5AB-D7D4-4B03-BEB0-755CB8B06A86}"/>
              </a:ext>
            </a:extLst>
          </p:cNvPr>
          <p:cNvSpPr>
            <a:spLocks noGrp="1"/>
          </p:cNvSpPr>
          <p:nvPr>
            <p:ph type="sldNum" sz="quarter" idx="12"/>
          </p:nvPr>
        </p:nvSpPr>
        <p:spPr/>
        <p:txBody>
          <a:bodyPr/>
          <a:lstStyle/>
          <a:p>
            <a:fld id="{DBF837F5-F904-4544-ADE8-DBC2E0DDFCF0}" type="slidenum">
              <a:rPr lang="en-US" smtClean="0"/>
              <a:t>‹#›</a:t>
            </a:fld>
            <a:endParaRPr lang="en-US"/>
          </a:p>
        </p:txBody>
      </p:sp>
    </p:spTree>
    <p:extLst>
      <p:ext uri="{BB962C8B-B14F-4D97-AF65-F5344CB8AC3E}">
        <p14:creationId xmlns:p14="http://schemas.microsoft.com/office/powerpoint/2010/main" val="3533229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B509F-F06E-4E3C-8CEE-43E852F39D6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B48A17-D2DC-451A-92E0-32C2330D98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F9637B3-AC5F-4579-882D-C36F7186959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375DF3-67FD-41EB-9245-90D02BA0F0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661E835-5666-44E2-AD49-63E766BF129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093B02F-79AE-4B98-822C-D029CA18A442}"/>
              </a:ext>
            </a:extLst>
          </p:cNvPr>
          <p:cNvSpPr>
            <a:spLocks noGrp="1"/>
          </p:cNvSpPr>
          <p:nvPr>
            <p:ph type="dt" sz="half" idx="10"/>
          </p:nvPr>
        </p:nvSpPr>
        <p:spPr/>
        <p:txBody>
          <a:bodyPr/>
          <a:lstStyle/>
          <a:p>
            <a:fld id="{12781E6C-255D-422A-BE63-5CDA68FCAEAF}" type="datetimeFigureOut">
              <a:rPr lang="en-US" smtClean="0"/>
              <a:t>2/10/2018</a:t>
            </a:fld>
            <a:endParaRPr lang="en-US"/>
          </a:p>
        </p:txBody>
      </p:sp>
      <p:sp>
        <p:nvSpPr>
          <p:cNvPr id="8" name="Footer Placeholder 7">
            <a:extLst>
              <a:ext uri="{FF2B5EF4-FFF2-40B4-BE49-F238E27FC236}">
                <a16:creationId xmlns:a16="http://schemas.microsoft.com/office/drawing/2014/main" id="{AD8CCAA6-ECB8-4A52-9266-4C04635F92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44FF69-2AD2-4F27-AB9D-7B7077B1139E}"/>
              </a:ext>
            </a:extLst>
          </p:cNvPr>
          <p:cNvSpPr>
            <a:spLocks noGrp="1"/>
          </p:cNvSpPr>
          <p:nvPr>
            <p:ph type="sldNum" sz="quarter" idx="12"/>
          </p:nvPr>
        </p:nvSpPr>
        <p:spPr/>
        <p:txBody>
          <a:bodyPr/>
          <a:lstStyle/>
          <a:p>
            <a:fld id="{DBF837F5-F904-4544-ADE8-DBC2E0DDFCF0}" type="slidenum">
              <a:rPr lang="en-US" smtClean="0"/>
              <a:t>‹#›</a:t>
            </a:fld>
            <a:endParaRPr lang="en-US"/>
          </a:p>
        </p:txBody>
      </p:sp>
    </p:spTree>
    <p:extLst>
      <p:ext uri="{BB962C8B-B14F-4D97-AF65-F5344CB8AC3E}">
        <p14:creationId xmlns:p14="http://schemas.microsoft.com/office/powerpoint/2010/main" val="1977555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08E6F-7C63-405F-9E77-085DD80E0EB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DB600E3-0BB9-4C5C-9ECD-DB49EBF42A05}"/>
              </a:ext>
            </a:extLst>
          </p:cNvPr>
          <p:cNvSpPr>
            <a:spLocks noGrp="1"/>
          </p:cNvSpPr>
          <p:nvPr>
            <p:ph type="dt" sz="half" idx="10"/>
          </p:nvPr>
        </p:nvSpPr>
        <p:spPr/>
        <p:txBody>
          <a:bodyPr/>
          <a:lstStyle/>
          <a:p>
            <a:fld id="{12781E6C-255D-422A-BE63-5CDA68FCAEAF}" type="datetimeFigureOut">
              <a:rPr lang="en-US" smtClean="0"/>
              <a:t>2/10/2018</a:t>
            </a:fld>
            <a:endParaRPr lang="en-US"/>
          </a:p>
        </p:txBody>
      </p:sp>
      <p:sp>
        <p:nvSpPr>
          <p:cNvPr id="4" name="Footer Placeholder 3">
            <a:extLst>
              <a:ext uri="{FF2B5EF4-FFF2-40B4-BE49-F238E27FC236}">
                <a16:creationId xmlns:a16="http://schemas.microsoft.com/office/drawing/2014/main" id="{27470DF1-FCFB-48E2-9A95-69BB1F26025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0C3C5D6-73BE-44D4-95F6-E762549A7786}"/>
              </a:ext>
            </a:extLst>
          </p:cNvPr>
          <p:cNvSpPr>
            <a:spLocks noGrp="1"/>
          </p:cNvSpPr>
          <p:nvPr>
            <p:ph type="sldNum" sz="quarter" idx="12"/>
          </p:nvPr>
        </p:nvSpPr>
        <p:spPr/>
        <p:txBody>
          <a:bodyPr/>
          <a:lstStyle/>
          <a:p>
            <a:fld id="{DBF837F5-F904-4544-ADE8-DBC2E0DDFCF0}" type="slidenum">
              <a:rPr lang="en-US" smtClean="0"/>
              <a:t>‹#›</a:t>
            </a:fld>
            <a:endParaRPr lang="en-US"/>
          </a:p>
        </p:txBody>
      </p:sp>
    </p:spTree>
    <p:extLst>
      <p:ext uri="{BB962C8B-B14F-4D97-AF65-F5344CB8AC3E}">
        <p14:creationId xmlns:p14="http://schemas.microsoft.com/office/powerpoint/2010/main" val="2499009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DD3314-398C-4345-A997-7B7769611CB8}"/>
              </a:ext>
            </a:extLst>
          </p:cNvPr>
          <p:cNvSpPr>
            <a:spLocks noGrp="1"/>
          </p:cNvSpPr>
          <p:nvPr>
            <p:ph type="dt" sz="half" idx="10"/>
          </p:nvPr>
        </p:nvSpPr>
        <p:spPr/>
        <p:txBody>
          <a:bodyPr/>
          <a:lstStyle/>
          <a:p>
            <a:fld id="{12781E6C-255D-422A-BE63-5CDA68FCAEAF}" type="datetimeFigureOut">
              <a:rPr lang="en-US" smtClean="0"/>
              <a:t>2/10/2018</a:t>
            </a:fld>
            <a:endParaRPr lang="en-US"/>
          </a:p>
        </p:txBody>
      </p:sp>
      <p:sp>
        <p:nvSpPr>
          <p:cNvPr id="3" name="Footer Placeholder 2">
            <a:extLst>
              <a:ext uri="{FF2B5EF4-FFF2-40B4-BE49-F238E27FC236}">
                <a16:creationId xmlns:a16="http://schemas.microsoft.com/office/drawing/2014/main" id="{89B22789-90C8-42B2-B1B5-BB80861BA8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2FD0269-9860-46E0-BBE0-F1F091823B8E}"/>
              </a:ext>
            </a:extLst>
          </p:cNvPr>
          <p:cNvSpPr>
            <a:spLocks noGrp="1"/>
          </p:cNvSpPr>
          <p:nvPr>
            <p:ph type="sldNum" sz="quarter" idx="12"/>
          </p:nvPr>
        </p:nvSpPr>
        <p:spPr/>
        <p:txBody>
          <a:bodyPr/>
          <a:lstStyle/>
          <a:p>
            <a:fld id="{DBF837F5-F904-4544-ADE8-DBC2E0DDFCF0}" type="slidenum">
              <a:rPr lang="en-US" smtClean="0"/>
              <a:t>‹#›</a:t>
            </a:fld>
            <a:endParaRPr lang="en-US"/>
          </a:p>
        </p:txBody>
      </p:sp>
    </p:spTree>
    <p:extLst>
      <p:ext uri="{BB962C8B-B14F-4D97-AF65-F5344CB8AC3E}">
        <p14:creationId xmlns:p14="http://schemas.microsoft.com/office/powerpoint/2010/main" val="2428408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84D3A-58AE-4019-8C87-20FE8E2098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3F9ACB6-D511-4CE7-9D61-F8C829E9AE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1D5D934-FC49-4DD8-89F0-AB5CF7B67C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44B9ED2-E065-45DE-AB24-D07D7EDDE576}"/>
              </a:ext>
            </a:extLst>
          </p:cNvPr>
          <p:cNvSpPr>
            <a:spLocks noGrp="1"/>
          </p:cNvSpPr>
          <p:nvPr>
            <p:ph type="dt" sz="half" idx="10"/>
          </p:nvPr>
        </p:nvSpPr>
        <p:spPr/>
        <p:txBody>
          <a:bodyPr/>
          <a:lstStyle/>
          <a:p>
            <a:fld id="{12781E6C-255D-422A-BE63-5CDA68FCAEAF}" type="datetimeFigureOut">
              <a:rPr lang="en-US" smtClean="0"/>
              <a:t>2/10/2018</a:t>
            </a:fld>
            <a:endParaRPr lang="en-US"/>
          </a:p>
        </p:txBody>
      </p:sp>
      <p:sp>
        <p:nvSpPr>
          <p:cNvPr id="6" name="Footer Placeholder 5">
            <a:extLst>
              <a:ext uri="{FF2B5EF4-FFF2-40B4-BE49-F238E27FC236}">
                <a16:creationId xmlns:a16="http://schemas.microsoft.com/office/drawing/2014/main" id="{1FA36EBA-454F-4776-B886-3ED5285729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1851FE-2794-466A-9068-A24A5821F0AB}"/>
              </a:ext>
            </a:extLst>
          </p:cNvPr>
          <p:cNvSpPr>
            <a:spLocks noGrp="1"/>
          </p:cNvSpPr>
          <p:nvPr>
            <p:ph type="sldNum" sz="quarter" idx="12"/>
          </p:nvPr>
        </p:nvSpPr>
        <p:spPr/>
        <p:txBody>
          <a:bodyPr/>
          <a:lstStyle/>
          <a:p>
            <a:fld id="{DBF837F5-F904-4544-ADE8-DBC2E0DDFCF0}" type="slidenum">
              <a:rPr lang="en-US" smtClean="0"/>
              <a:t>‹#›</a:t>
            </a:fld>
            <a:endParaRPr lang="en-US"/>
          </a:p>
        </p:txBody>
      </p:sp>
    </p:spTree>
    <p:extLst>
      <p:ext uri="{BB962C8B-B14F-4D97-AF65-F5344CB8AC3E}">
        <p14:creationId xmlns:p14="http://schemas.microsoft.com/office/powerpoint/2010/main" val="1516355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FCA04-0F4F-45BA-893F-CBFEA701DD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68DE0E-CEAF-4ECD-B7A1-7C8604F791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7F2843-E4A8-4986-83A7-2C2BFC57C7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4C5AF0F-8694-48B8-AB61-3FE7797B7F39}"/>
              </a:ext>
            </a:extLst>
          </p:cNvPr>
          <p:cNvSpPr>
            <a:spLocks noGrp="1"/>
          </p:cNvSpPr>
          <p:nvPr>
            <p:ph type="dt" sz="half" idx="10"/>
          </p:nvPr>
        </p:nvSpPr>
        <p:spPr/>
        <p:txBody>
          <a:bodyPr/>
          <a:lstStyle/>
          <a:p>
            <a:fld id="{12781E6C-255D-422A-BE63-5CDA68FCAEAF}" type="datetimeFigureOut">
              <a:rPr lang="en-US" smtClean="0"/>
              <a:t>2/10/2018</a:t>
            </a:fld>
            <a:endParaRPr lang="en-US"/>
          </a:p>
        </p:txBody>
      </p:sp>
      <p:sp>
        <p:nvSpPr>
          <p:cNvPr id="6" name="Footer Placeholder 5">
            <a:extLst>
              <a:ext uri="{FF2B5EF4-FFF2-40B4-BE49-F238E27FC236}">
                <a16:creationId xmlns:a16="http://schemas.microsoft.com/office/drawing/2014/main" id="{8E57F811-0C44-4FA5-851B-FE50EBFE61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EBC87A-0391-4E28-AA70-F3879119A63D}"/>
              </a:ext>
            </a:extLst>
          </p:cNvPr>
          <p:cNvSpPr>
            <a:spLocks noGrp="1"/>
          </p:cNvSpPr>
          <p:nvPr>
            <p:ph type="sldNum" sz="quarter" idx="12"/>
          </p:nvPr>
        </p:nvSpPr>
        <p:spPr/>
        <p:txBody>
          <a:bodyPr/>
          <a:lstStyle/>
          <a:p>
            <a:fld id="{DBF837F5-F904-4544-ADE8-DBC2E0DDFCF0}" type="slidenum">
              <a:rPr lang="en-US" smtClean="0"/>
              <a:t>‹#›</a:t>
            </a:fld>
            <a:endParaRPr lang="en-US"/>
          </a:p>
        </p:txBody>
      </p:sp>
    </p:spTree>
    <p:extLst>
      <p:ext uri="{BB962C8B-B14F-4D97-AF65-F5344CB8AC3E}">
        <p14:creationId xmlns:p14="http://schemas.microsoft.com/office/powerpoint/2010/main" val="729436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A8396-AD7F-4CF2-B2C1-270A5A7DDD4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4BFC64-5372-40F0-A446-D7A67DE94E2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C6EA6A-8A6D-403B-8160-F7504E59E5D9}"/>
              </a:ext>
            </a:extLst>
          </p:cNvPr>
          <p:cNvSpPr>
            <a:spLocks noGrp="1"/>
          </p:cNvSpPr>
          <p:nvPr>
            <p:ph type="dt" sz="half" idx="10"/>
          </p:nvPr>
        </p:nvSpPr>
        <p:spPr/>
        <p:txBody>
          <a:bodyPr/>
          <a:lstStyle/>
          <a:p>
            <a:fld id="{12781E6C-255D-422A-BE63-5CDA68FCAEAF}" type="datetimeFigureOut">
              <a:rPr lang="en-US" smtClean="0"/>
              <a:t>2/10/2018</a:t>
            </a:fld>
            <a:endParaRPr lang="en-US"/>
          </a:p>
        </p:txBody>
      </p:sp>
      <p:sp>
        <p:nvSpPr>
          <p:cNvPr id="5" name="Footer Placeholder 4">
            <a:extLst>
              <a:ext uri="{FF2B5EF4-FFF2-40B4-BE49-F238E27FC236}">
                <a16:creationId xmlns:a16="http://schemas.microsoft.com/office/drawing/2014/main" id="{87DED279-013D-4570-8545-712D9314BD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E093BE-BE35-4FF6-AD7C-DA8B3F0435B9}"/>
              </a:ext>
            </a:extLst>
          </p:cNvPr>
          <p:cNvSpPr>
            <a:spLocks noGrp="1"/>
          </p:cNvSpPr>
          <p:nvPr>
            <p:ph type="sldNum" sz="quarter" idx="12"/>
          </p:nvPr>
        </p:nvSpPr>
        <p:spPr/>
        <p:txBody>
          <a:bodyPr/>
          <a:lstStyle/>
          <a:p>
            <a:fld id="{DBF837F5-F904-4544-ADE8-DBC2E0DDFCF0}" type="slidenum">
              <a:rPr lang="en-US" smtClean="0"/>
              <a:t>‹#›</a:t>
            </a:fld>
            <a:endParaRPr lang="en-US"/>
          </a:p>
        </p:txBody>
      </p:sp>
    </p:spTree>
    <p:extLst>
      <p:ext uri="{BB962C8B-B14F-4D97-AF65-F5344CB8AC3E}">
        <p14:creationId xmlns:p14="http://schemas.microsoft.com/office/powerpoint/2010/main" val="3582647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BE4534-15F7-4C79-BAFE-3C38D5E24BE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71932FD-9E59-40AC-BA6D-7DD8BD6F444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67E223-1C97-4185-9120-D6C76389A296}"/>
              </a:ext>
            </a:extLst>
          </p:cNvPr>
          <p:cNvSpPr>
            <a:spLocks noGrp="1"/>
          </p:cNvSpPr>
          <p:nvPr>
            <p:ph type="dt" sz="half" idx="10"/>
          </p:nvPr>
        </p:nvSpPr>
        <p:spPr/>
        <p:txBody>
          <a:bodyPr/>
          <a:lstStyle/>
          <a:p>
            <a:fld id="{12781E6C-255D-422A-BE63-5CDA68FCAEAF}" type="datetimeFigureOut">
              <a:rPr lang="en-US" smtClean="0"/>
              <a:t>2/10/2018</a:t>
            </a:fld>
            <a:endParaRPr lang="en-US"/>
          </a:p>
        </p:txBody>
      </p:sp>
      <p:sp>
        <p:nvSpPr>
          <p:cNvPr id="5" name="Footer Placeholder 4">
            <a:extLst>
              <a:ext uri="{FF2B5EF4-FFF2-40B4-BE49-F238E27FC236}">
                <a16:creationId xmlns:a16="http://schemas.microsoft.com/office/drawing/2014/main" id="{C64797A7-99CA-4666-9B4C-4B0968FA1E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6FD09D-F33C-4698-A65C-DC3A1C90F280}"/>
              </a:ext>
            </a:extLst>
          </p:cNvPr>
          <p:cNvSpPr>
            <a:spLocks noGrp="1"/>
          </p:cNvSpPr>
          <p:nvPr>
            <p:ph type="sldNum" sz="quarter" idx="12"/>
          </p:nvPr>
        </p:nvSpPr>
        <p:spPr/>
        <p:txBody>
          <a:bodyPr/>
          <a:lstStyle/>
          <a:p>
            <a:fld id="{DBF837F5-F904-4544-ADE8-DBC2E0DDFCF0}" type="slidenum">
              <a:rPr lang="en-US" smtClean="0"/>
              <a:t>‹#›</a:t>
            </a:fld>
            <a:endParaRPr lang="en-US"/>
          </a:p>
        </p:txBody>
      </p:sp>
    </p:spTree>
    <p:extLst>
      <p:ext uri="{BB962C8B-B14F-4D97-AF65-F5344CB8AC3E}">
        <p14:creationId xmlns:p14="http://schemas.microsoft.com/office/powerpoint/2010/main" val="2289071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5000"/>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4F0F39-F864-4021-8490-AB5E96003D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D2FDBE8-F826-46D5-989A-E6E7F2DE2B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504D55-11DF-4684-96DE-707D7F0259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781E6C-255D-422A-BE63-5CDA68FCAEAF}" type="datetimeFigureOut">
              <a:rPr lang="en-US" smtClean="0"/>
              <a:t>2/10/2018</a:t>
            </a:fld>
            <a:endParaRPr lang="en-US"/>
          </a:p>
        </p:txBody>
      </p:sp>
      <p:sp>
        <p:nvSpPr>
          <p:cNvPr id="5" name="Footer Placeholder 4">
            <a:extLst>
              <a:ext uri="{FF2B5EF4-FFF2-40B4-BE49-F238E27FC236}">
                <a16:creationId xmlns:a16="http://schemas.microsoft.com/office/drawing/2014/main" id="{4C2AED93-813C-44D0-9433-0689ED3989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4B32A81-57CD-4D7F-BDD7-E47B919795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F837F5-F904-4544-ADE8-DBC2E0DDFCF0}" type="slidenum">
              <a:rPr lang="en-US" smtClean="0"/>
              <a:t>‹#›</a:t>
            </a:fld>
            <a:endParaRPr lang="en-US"/>
          </a:p>
        </p:txBody>
      </p:sp>
    </p:spTree>
    <p:extLst>
      <p:ext uri="{BB962C8B-B14F-4D97-AF65-F5344CB8AC3E}">
        <p14:creationId xmlns:p14="http://schemas.microsoft.com/office/powerpoint/2010/main" val="2522007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9FDE0-834F-4865-B484-8D73C6597563}"/>
              </a:ext>
            </a:extLst>
          </p:cNvPr>
          <p:cNvSpPr>
            <a:spLocks noGrp="1"/>
          </p:cNvSpPr>
          <p:nvPr>
            <p:ph type="ctrTitle"/>
          </p:nvPr>
        </p:nvSpPr>
        <p:spPr>
          <a:xfrm>
            <a:off x="0" y="2257931"/>
            <a:ext cx="12192000" cy="1557572"/>
          </a:xfrm>
        </p:spPr>
        <p:txBody>
          <a:bodyPr>
            <a:normAutofit fontScale="90000"/>
          </a:bodyPr>
          <a:lstStyle/>
          <a:p>
            <a:r>
              <a:rPr lang="en-US" dirty="0"/>
              <a:t>Communications Plan for</a:t>
            </a:r>
            <a:br>
              <a:rPr lang="en-US" dirty="0"/>
            </a:br>
            <a:r>
              <a:rPr lang="en-US" dirty="0"/>
              <a:t>National Prescription Drug Take Back Day </a:t>
            </a:r>
          </a:p>
        </p:txBody>
      </p:sp>
      <p:sp>
        <p:nvSpPr>
          <p:cNvPr id="3" name="Subtitle 2">
            <a:extLst>
              <a:ext uri="{FF2B5EF4-FFF2-40B4-BE49-F238E27FC236}">
                <a16:creationId xmlns:a16="http://schemas.microsoft.com/office/drawing/2014/main" id="{FEFD113B-3B05-4BA4-9712-9D4C7C7A8ECE}"/>
              </a:ext>
            </a:extLst>
          </p:cNvPr>
          <p:cNvSpPr>
            <a:spLocks noGrp="1"/>
          </p:cNvSpPr>
          <p:nvPr>
            <p:ph type="subTitle" idx="1"/>
          </p:nvPr>
        </p:nvSpPr>
        <p:spPr>
          <a:xfrm>
            <a:off x="8956110" y="5949863"/>
            <a:ext cx="3235890" cy="908137"/>
          </a:xfrm>
        </p:spPr>
        <p:txBody>
          <a:bodyPr/>
          <a:lstStyle/>
          <a:p>
            <a:r>
              <a:rPr lang="en-US" dirty="0"/>
              <a:t>Jamie L. Johnson</a:t>
            </a:r>
          </a:p>
          <a:p>
            <a:r>
              <a:rPr lang="en-US" dirty="0"/>
              <a:t>Purdue University</a:t>
            </a:r>
          </a:p>
        </p:txBody>
      </p:sp>
    </p:spTree>
    <p:extLst>
      <p:ext uri="{BB962C8B-B14F-4D97-AF65-F5344CB8AC3E}">
        <p14:creationId xmlns:p14="http://schemas.microsoft.com/office/powerpoint/2010/main" val="41120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A5523-423F-4C79-8700-C2758BF93BB6}"/>
              </a:ext>
            </a:extLst>
          </p:cNvPr>
          <p:cNvSpPr>
            <a:spLocks noGrp="1"/>
          </p:cNvSpPr>
          <p:nvPr>
            <p:ph type="title"/>
          </p:nvPr>
        </p:nvSpPr>
        <p:spPr>
          <a:xfrm>
            <a:off x="838200" y="137787"/>
            <a:ext cx="10515600" cy="839243"/>
          </a:xfrm>
        </p:spPr>
        <p:txBody>
          <a:bodyPr>
            <a:normAutofit/>
          </a:bodyPr>
          <a:lstStyle/>
          <a:p>
            <a:pPr algn="ctr"/>
            <a:r>
              <a:rPr lang="en-US" sz="5400" b="1" dirty="0">
                <a:effectLst>
                  <a:outerShdw blurRad="38100" dist="38100" dir="2700000" algn="tl">
                    <a:srgbClr val="000000">
                      <a:alpha val="43137"/>
                    </a:srgbClr>
                  </a:outerShdw>
                </a:effectLst>
              </a:rPr>
              <a:t>Situation Analysis</a:t>
            </a:r>
          </a:p>
        </p:txBody>
      </p:sp>
      <p:sp>
        <p:nvSpPr>
          <p:cNvPr id="4" name="Content Placeholder 3">
            <a:extLst>
              <a:ext uri="{FF2B5EF4-FFF2-40B4-BE49-F238E27FC236}">
                <a16:creationId xmlns:a16="http://schemas.microsoft.com/office/drawing/2014/main" id="{99D94640-030E-4B1D-AE74-356CD6ADC46E}"/>
              </a:ext>
            </a:extLst>
          </p:cNvPr>
          <p:cNvSpPr>
            <a:spLocks noGrp="1"/>
          </p:cNvSpPr>
          <p:nvPr>
            <p:ph sz="half" idx="1"/>
          </p:nvPr>
        </p:nvSpPr>
        <p:spPr/>
        <p:txBody>
          <a:bodyPr>
            <a:normAutofit lnSpcReduction="10000"/>
          </a:bodyPr>
          <a:lstStyle/>
          <a:p>
            <a:r>
              <a:rPr lang="en-US" dirty="0"/>
              <a:t>SJSO already has a strong, positive reputation in the county despite the negative feedback the nation seems to have on law enforcement.</a:t>
            </a:r>
          </a:p>
          <a:p>
            <a:r>
              <a:rPr lang="en-US" dirty="0"/>
              <a:t>SJSO already has a strong following on all social media platforms</a:t>
            </a:r>
          </a:p>
          <a:p>
            <a:r>
              <a:rPr lang="en-US" dirty="0"/>
              <a:t>SJSO has a good relationship with SAPD and SABPD, as well as other law enforcement agencies</a:t>
            </a:r>
          </a:p>
        </p:txBody>
      </p:sp>
      <p:sp>
        <p:nvSpPr>
          <p:cNvPr id="5" name="Content Placeholder 4">
            <a:extLst>
              <a:ext uri="{FF2B5EF4-FFF2-40B4-BE49-F238E27FC236}">
                <a16:creationId xmlns:a16="http://schemas.microsoft.com/office/drawing/2014/main" id="{EF8ED768-E942-44E1-A35B-47191B2F068C}"/>
              </a:ext>
            </a:extLst>
          </p:cNvPr>
          <p:cNvSpPr>
            <a:spLocks noGrp="1"/>
          </p:cNvSpPr>
          <p:nvPr>
            <p:ph sz="half" idx="2"/>
          </p:nvPr>
        </p:nvSpPr>
        <p:spPr/>
        <p:txBody>
          <a:bodyPr>
            <a:normAutofit lnSpcReduction="10000"/>
          </a:bodyPr>
          <a:lstStyle/>
          <a:p>
            <a:r>
              <a:rPr lang="en-US" dirty="0"/>
              <a:t>Not many people seem to know about many of the other programs that SJSO offers, such as Operation Medicine Cabinet.</a:t>
            </a:r>
          </a:p>
          <a:p>
            <a:r>
              <a:rPr lang="en-US" dirty="0"/>
              <a:t>A strong number of the elderly population do not partake in social media.</a:t>
            </a:r>
          </a:p>
          <a:p>
            <a:r>
              <a:rPr lang="en-US" dirty="0"/>
              <a:t>Getting the media to do a feature piece on something SJSO is doing can be troublesome</a:t>
            </a:r>
          </a:p>
          <a:p>
            <a:endParaRPr lang="en-US" dirty="0"/>
          </a:p>
        </p:txBody>
      </p:sp>
      <p:sp>
        <p:nvSpPr>
          <p:cNvPr id="6" name="Rectangle 5">
            <a:extLst>
              <a:ext uri="{FF2B5EF4-FFF2-40B4-BE49-F238E27FC236}">
                <a16:creationId xmlns:a16="http://schemas.microsoft.com/office/drawing/2014/main" id="{08FD6360-5927-43E0-9B78-107AFA71B507}"/>
              </a:ext>
            </a:extLst>
          </p:cNvPr>
          <p:cNvSpPr/>
          <p:nvPr/>
        </p:nvSpPr>
        <p:spPr>
          <a:xfrm>
            <a:off x="1967703" y="977030"/>
            <a:ext cx="2922595"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Strengths</a:t>
            </a:r>
          </a:p>
        </p:txBody>
      </p:sp>
      <p:sp>
        <p:nvSpPr>
          <p:cNvPr id="7" name="Rectangle 6">
            <a:extLst>
              <a:ext uri="{FF2B5EF4-FFF2-40B4-BE49-F238E27FC236}">
                <a16:creationId xmlns:a16="http://schemas.microsoft.com/office/drawing/2014/main" id="{F21CC86A-30B4-4F7D-8F07-745F3168759E}"/>
              </a:ext>
            </a:extLst>
          </p:cNvPr>
          <p:cNvSpPr/>
          <p:nvPr/>
        </p:nvSpPr>
        <p:spPr>
          <a:xfrm>
            <a:off x="6910893" y="977030"/>
            <a:ext cx="3704220"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Weaknesses</a:t>
            </a:r>
          </a:p>
        </p:txBody>
      </p:sp>
    </p:spTree>
    <p:extLst>
      <p:ext uri="{BB962C8B-B14F-4D97-AF65-F5344CB8AC3E}">
        <p14:creationId xmlns:p14="http://schemas.microsoft.com/office/powerpoint/2010/main" val="2255451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A5523-423F-4C79-8700-C2758BF93BB6}"/>
              </a:ext>
            </a:extLst>
          </p:cNvPr>
          <p:cNvSpPr>
            <a:spLocks noGrp="1"/>
          </p:cNvSpPr>
          <p:nvPr>
            <p:ph type="title"/>
          </p:nvPr>
        </p:nvSpPr>
        <p:spPr>
          <a:xfrm>
            <a:off x="838200" y="137787"/>
            <a:ext cx="10515600" cy="839243"/>
          </a:xfrm>
        </p:spPr>
        <p:txBody>
          <a:bodyPr>
            <a:normAutofit/>
          </a:bodyPr>
          <a:lstStyle/>
          <a:p>
            <a:pPr algn="ctr"/>
            <a:r>
              <a:rPr lang="en-US" sz="5400" b="1" dirty="0">
                <a:effectLst>
                  <a:outerShdw blurRad="38100" dist="38100" dir="2700000" algn="tl">
                    <a:srgbClr val="000000">
                      <a:alpha val="43137"/>
                    </a:srgbClr>
                  </a:outerShdw>
                </a:effectLst>
              </a:rPr>
              <a:t>Situation Analysis</a:t>
            </a:r>
          </a:p>
        </p:txBody>
      </p:sp>
      <p:sp>
        <p:nvSpPr>
          <p:cNvPr id="4" name="Content Placeholder 3">
            <a:extLst>
              <a:ext uri="{FF2B5EF4-FFF2-40B4-BE49-F238E27FC236}">
                <a16:creationId xmlns:a16="http://schemas.microsoft.com/office/drawing/2014/main" id="{99D94640-030E-4B1D-AE74-356CD6ADC46E}"/>
              </a:ext>
            </a:extLst>
          </p:cNvPr>
          <p:cNvSpPr>
            <a:spLocks noGrp="1"/>
          </p:cNvSpPr>
          <p:nvPr>
            <p:ph sz="half" idx="1"/>
          </p:nvPr>
        </p:nvSpPr>
        <p:spPr>
          <a:xfrm>
            <a:off x="838200" y="1825624"/>
            <a:ext cx="5181600" cy="4800643"/>
          </a:xfrm>
        </p:spPr>
        <p:txBody>
          <a:bodyPr>
            <a:normAutofit/>
          </a:bodyPr>
          <a:lstStyle/>
          <a:p>
            <a:r>
              <a:rPr lang="en-US" dirty="0"/>
              <a:t>SJSO can always benefit from more positive interactions with the public, allowing them to further the positive image. </a:t>
            </a:r>
          </a:p>
          <a:p>
            <a:r>
              <a:rPr lang="en-US" dirty="0"/>
              <a:t>Engaging with children can help prevent the negative image as they grow older, and maybe even encourage them to join the force.</a:t>
            </a:r>
          </a:p>
          <a:p>
            <a:r>
              <a:rPr lang="en-US" dirty="0"/>
              <a:t> Helping the public can help give them some peace of mind.</a:t>
            </a:r>
          </a:p>
        </p:txBody>
      </p:sp>
      <p:sp>
        <p:nvSpPr>
          <p:cNvPr id="5" name="Content Placeholder 4">
            <a:extLst>
              <a:ext uri="{FF2B5EF4-FFF2-40B4-BE49-F238E27FC236}">
                <a16:creationId xmlns:a16="http://schemas.microsoft.com/office/drawing/2014/main" id="{EF8ED768-E942-44E1-A35B-47191B2F068C}"/>
              </a:ext>
            </a:extLst>
          </p:cNvPr>
          <p:cNvSpPr>
            <a:spLocks noGrp="1"/>
          </p:cNvSpPr>
          <p:nvPr>
            <p:ph sz="half" idx="2"/>
          </p:nvPr>
        </p:nvSpPr>
        <p:spPr>
          <a:xfrm>
            <a:off x="6172200" y="1825625"/>
            <a:ext cx="5181600" cy="4800642"/>
          </a:xfrm>
        </p:spPr>
        <p:txBody>
          <a:bodyPr>
            <a:normAutofit/>
          </a:bodyPr>
          <a:lstStyle/>
          <a:p>
            <a:r>
              <a:rPr lang="en-US" dirty="0"/>
              <a:t>Those who are anti-law enforcement can and have protested events the SJSO held in order to cause a scene. </a:t>
            </a:r>
          </a:p>
          <a:p>
            <a:r>
              <a:rPr lang="en-US" dirty="0"/>
              <a:t>The SJSO recently had an officer involved shooting. A previous situation that involved a deputy had developed a following, and those people are attacking SJSO publicly for this OIS. </a:t>
            </a:r>
          </a:p>
          <a:p>
            <a:endParaRPr lang="en-US" dirty="0"/>
          </a:p>
        </p:txBody>
      </p:sp>
      <p:sp>
        <p:nvSpPr>
          <p:cNvPr id="6" name="Rectangle 5">
            <a:extLst>
              <a:ext uri="{FF2B5EF4-FFF2-40B4-BE49-F238E27FC236}">
                <a16:creationId xmlns:a16="http://schemas.microsoft.com/office/drawing/2014/main" id="{08FD6360-5927-43E0-9B78-107AFA71B507}"/>
              </a:ext>
            </a:extLst>
          </p:cNvPr>
          <p:cNvSpPr/>
          <p:nvPr/>
        </p:nvSpPr>
        <p:spPr>
          <a:xfrm>
            <a:off x="1327304" y="977030"/>
            <a:ext cx="4203395"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Opportunities</a:t>
            </a:r>
          </a:p>
        </p:txBody>
      </p:sp>
      <p:sp>
        <p:nvSpPr>
          <p:cNvPr id="7" name="Rectangle 6">
            <a:extLst>
              <a:ext uri="{FF2B5EF4-FFF2-40B4-BE49-F238E27FC236}">
                <a16:creationId xmlns:a16="http://schemas.microsoft.com/office/drawing/2014/main" id="{F21CC86A-30B4-4F7D-8F07-745F3168759E}"/>
              </a:ext>
            </a:extLst>
          </p:cNvPr>
          <p:cNvSpPr/>
          <p:nvPr/>
        </p:nvSpPr>
        <p:spPr>
          <a:xfrm>
            <a:off x="7594126" y="977030"/>
            <a:ext cx="2337756"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Threats</a:t>
            </a:r>
          </a:p>
        </p:txBody>
      </p:sp>
    </p:spTree>
    <p:extLst>
      <p:ext uri="{BB962C8B-B14F-4D97-AF65-F5344CB8AC3E}">
        <p14:creationId xmlns:p14="http://schemas.microsoft.com/office/powerpoint/2010/main" val="403824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A5523-423F-4C79-8700-C2758BF93BB6}"/>
              </a:ext>
            </a:extLst>
          </p:cNvPr>
          <p:cNvSpPr>
            <a:spLocks noGrp="1"/>
          </p:cNvSpPr>
          <p:nvPr>
            <p:ph type="title"/>
          </p:nvPr>
        </p:nvSpPr>
        <p:spPr>
          <a:xfrm>
            <a:off x="838200" y="137787"/>
            <a:ext cx="3170129" cy="839243"/>
          </a:xfrm>
        </p:spPr>
        <p:txBody>
          <a:bodyPr>
            <a:normAutofit/>
          </a:bodyPr>
          <a:lstStyle/>
          <a:p>
            <a:pPr algn="ctr"/>
            <a:r>
              <a:rPr lang="en-US" sz="5400" b="1" dirty="0">
                <a:effectLst>
                  <a:outerShdw blurRad="38100" dist="38100" dir="2700000" algn="tl">
                    <a:srgbClr val="000000">
                      <a:alpha val="43137"/>
                    </a:srgbClr>
                  </a:outerShdw>
                </a:effectLst>
              </a:rPr>
              <a:t>Objectives</a:t>
            </a:r>
          </a:p>
        </p:txBody>
      </p:sp>
      <p:sp>
        <p:nvSpPr>
          <p:cNvPr id="4" name="Content Placeholder 3">
            <a:extLst>
              <a:ext uri="{FF2B5EF4-FFF2-40B4-BE49-F238E27FC236}">
                <a16:creationId xmlns:a16="http://schemas.microsoft.com/office/drawing/2014/main" id="{99D94640-030E-4B1D-AE74-356CD6ADC46E}"/>
              </a:ext>
            </a:extLst>
          </p:cNvPr>
          <p:cNvSpPr>
            <a:spLocks noGrp="1"/>
          </p:cNvSpPr>
          <p:nvPr>
            <p:ph sz="half" idx="1"/>
          </p:nvPr>
        </p:nvSpPr>
        <p:spPr>
          <a:xfrm>
            <a:off x="38360" y="1603332"/>
            <a:ext cx="2032609" cy="5133001"/>
          </a:xfrm>
        </p:spPr>
        <p:txBody>
          <a:bodyPr>
            <a:normAutofit fontScale="92500" lnSpcReduction="10000"/>
          </a:bodyPr>
          <a:lstStyle/>
          <a:p>
            <a:pPr marL="0" indent="0" algn="ctr">
              <a:buNone/>
            </a:pPr>
            <a:r>
              <a:rPr lang="en-US" dirty="0"/>
              <a:t>Specific</a:t>
            </a:r>
          </a:p>
          <a:p>
            <a:pPr marL="0" indent="0" algn="ctr">
              <a:buNone/>
            </a:pPr>
            <a:endParaRPr lang="en-US" dirty="0"/>
          </a:p>
          <a:p>
            <a:pPr marL="0" indent="0" algn="ctr">
              <a:buNone/>
            </a:pPr>
            <a:r>
              <a:rPr lang="en-US" dirty="0"/>
              <a:t>To spread the word about Operation Medicine Cabinet and to get prescription drugs off of the street, out of the hands of those who abuse them.</a:t>
            </a:r>
          </a:p>
          <a:p>
            <a:pPr marL="0" indent="0">
              <a:buNone/>
            </a:pPr>
            <a:endParaRPr lang="en-US" dirty="0"/>
          </a:p>
        </p:txBody>
      </p:sp>
      <p:sp>
        <p:nvSpPr>
          <p:cNvPr id="9" name="Rectangle 8">
            <a:extLst>
              <a:ext uri="{FF2B5EF4-FFF2-40B4-BE49-F238E27FC236}">
                <a16:creationId xmlns:a16="http://schemas.microsoft.com/office/drawing/2014/main" id="{A4970CC1-77FA-4388-B2A0-2A1759FB736B}"/>
              </a:ext>
            </a:extLst>
          </p:cNvPr>
          <p:cNvSpPr/>
          <p:nvPr/>
        </p:nvSpPr>
        <p:spPr>
          <a:xfrm>
            <a:off x="7911229" y="95743"/>
            <a:ext cx="3170130" cy="92333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chemeClr val="accent3"/>
                </a:solidFill>
              </a:rPr>
              <a:t>Be SMART</a:t>
            </a:r>
            <a:endParaRPr lang="en-US" sz="5400" b="1" cap="none" spc="0" dirty="0">
              <a:ln/>
              <a:solidFill>
                <a:schemeClr val="accent3"/>
              </a:solidFill>
              <a:effectLst/>
            </a:endParaRPr>
          </a:p>
        </p:txBody>
      </p:sp>
      <p:sp>
        <p:nvSpPr>
          <p:cNvPr id="12" name="Content Placeholder 3">
            <a:extLst>
              <a:ext uri="{FF2B5EF4-FFF2-40B4-BE49-F238E27FC236}">
                <a16:creationId xmlns:a16="http://schemas.microsoft.com/office/drawing/2014/main" id="{A25B66C2-9D5C-49E8-8C39-7F68AC8446F0}"/>
              </a:ext>
            </a:extLst>
          </p:cNvPr>
          <p:cNvSpPr txBox="1">
            <a:spLocks/>
          </p:cNvSpPr>
          <p:nvPr/>
        </p:nvSpPr>
        <p:spPr>
          <a:xfrm>
            <a:off x="2201187" y="1603332"/>
            <a:ext cx="2327493" cy="513300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Measurable </a:t>
            </a:r>
          </a:p>
          <a:p>
            <a:pPr marL="0" indent="0" algn="ctr">
              <a:buNone/>
            </a:pPr>
            <a:endParaRPr lang="en-US" dirty="0"/>
          </a:p>
          <a:p>
            <a:pPr marL="0" indent="0" algn="ctr">
              <a:buNone/>
            </a:pPr>
            <a:r>
              <a:rPr lang="en-US" dirty="0"/>
              <a:t>This will be measured by analytics on social media and ratings on traditional media – but the biggest tell will be how much drugs we collect on collection day.</a:t>
            </a:r>
          </a:p>
          <a:p>
            <a:pPr marL="0" indent="0" algn="ctr">
              <a:buNone/>
            </a:pPr>
            <a:endParaRPr lang="en-US" dirty="0"/>
          </a:p>
          <a:p>
            <a:pPr marL="0" indent="0" algn="ctr">
              <a:buNone/>
            </a:pPr>
            <a:endParaRPr lang="en-US" dirty="0"/>
          </a:p>
          <a:p>
            <a:pPr marL="0" indent="0" algn="ctr">
              <a:buNone/>
            </a:pPr>
            <a:endParaRPr lang="en-US" dirty="0"/>
          </a:p>
        </p:txBody>
      </p:sp>
      <p:sp>
        <p:nvSpPr>
          <p:cNvPr id="13" name="Content Placeholder 3">
            <a:extLst>
              <a:ext uri="{FF2B5EF4-FFF2-40B4-BE49-F238E27FC236}">
                <a16:creationId xmlns:a16="http://schemas.microsoft.com/office/drawing/2014/main" id="{C58F5418-2A93-4DF6-9255-435DEB5469F0}"/>
              </a:ext>
            </a:extLst>
          </p:cNvPr>
          <p:cNvSpPr txBox="1">
            <a:spLocks/>
          </p:cNvSpPr>
          <p:nvPr/>
        </p:nvSpPr>
        <p:spPr>
          <a:xfrm>
            <a:off x="4422079" y="1603333"/>
            <a:ext cx="2327493" cy="5090494"/>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Achievable</a:t>
            </a:r>
          </a:p>
          <a:p>
            <a:pPr marL="0" indent="0" algn="ctr">
              <a:buNone/>
            </a:pPr>
            <a:endParaRPr lang="en-US" dirty="0"/>
          </a:p>
          <a:p>
            <a:pPr marL="0" indent="0" algn="ctr">
              <a:buNone/>
            </a:pPr>
            <a:r>
              <a:rPr lang="en-US" dirty="0"/>
              <a:t>With multiple locations and two months to promote it, there is no reason to believe that we cannot collect 5,000 </a:t>
            </a:r>
            <a:r>
              <a:rPr lang="en-US" dirty="0" err="1"/>
              <a:t>lbs</a:t>
            </a:r>
            <a:r>
              <a:rPr lang="en-US" dirty="0"/>
              <a:t> of prescription drugs. </a:t>
            </a:r>
          </a:p>
          <a:p>
            <a:pPr marL="0" indent="0" algn="ctr">
              <a:buNone/>
            </a:pPr>
            <a:endParaRPr lang="en-US" dirty="0"/>
          </a:p>
          <a:p>
            <a:pPr marL="0" indent="0" algn="ctr">
              <a:buNone/>
            </a:pPr>
            <a:endParaRPr lang="en-US" dirty="0"/>
          </a:p>
          <a:p>
            <a:pPr algn="ctr"/>
            <a:endParaRPr lang="en-US" dirty="0"/>
          </a:p>
        </p:txBody>
      </p:sp>
      <p:sp>
        <p:nvSpPr>
          <p:cNvPr id="14" name="Content Placeholder 3">
            <a:extLst>
              <a:ext uri="{FF2B5EF4-FFF2-40B4-BE49-F238E27FC236}">
                <a16:creationId xmlns:a16="http://schemas.microsoft.com/office/drawing/2014/main" id="{16A72553-84B6-469D-A7EA-B64426341D36}"/>
              </a:ext>
            </a:extLst>
          </p:cNvPr>
          <p:cNvSpPr txBox="1">
            <a:spLocks/>
          </p:cNvSpPr>
          <p:nvPr/>
        </p:nvSpPr>
        <p:spPr>
          <a:xfrm>
            <a:off x="6879137" y="1629720"/>
            <a:ext cx="2327494" cy="50904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Realistic</a:t>
            </a:r>
          </a:p>
          <a:p>
            <a:pPr marL="0" indent="0" algn="ctr">
              <a:buNone/>
            </a:pPr>
            <a:endParaRPr lang="en-US" dirty="0"/>
          </a:p>
          <a:p>
            <a:pPr marL="0" indent="0" algn="ctr">
              <a:buNone/>
            </a:pPr>
            <a:r>
              <a:rPr lang="en-US" dirty="0"/>
              <a:t>This is realistic since previous collections have garnered 300 </a:t>
            </a:r>
            <a:r>
              <a:rPr lang="en-US" dirty="0" err="1"/>
              <a:t>lbs</a:t>
            </a:r>
            <a:r>
              <a:rPr lang="en-US" dirty="0"/>
              <a:t> of prescription drugs at one location, with minimal crew. </a:t>
            </a:r>
          </a:p>
        </p:txBody>
      </p:sp>
      <p:sp>
        <p:nvSpPr>
          <p:cNvPr id="15" name="Content Placeholder 3">
            <a:extLst>
              <a:ext uri="{FF2B5EF4-FFF2-40B4-BE49-F238E27FC236}">
                <a16:creationId xmlns:a16="http://schemas.microsoft.com/office/drawing/2014/main" id="{3364BBE1-922F-4C09-A112-5A249BE5FF35}"/>
              </a:ext>
            </a:extLst>
          </p:cNvPr>
          <p:cNvSpPr txBox="1">
            <a:spLocks/>
          </p:cNvSpPr>
          <p:nvPr/>
        </p:nvSpPr>
        <p:spPr>
          <a:xfrm>
            <a:off x="9336195" y="1629720"/>
            <a:ext cx="2721933" cy="5090493"/>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Time-Focused</a:t>
            </a:r>
          </a:p>
          <a:p>
            <a:pPr marL="0" indent="0" algn="ctr">
              <a:buNone/>
            </a:pPr>
            <a:endParaRPr lang="en-US" dirty="0"/>
          </a:p>
          <a:p>
            <a:pPr marL="0" indent="0" algn="ctr">
              <a:buNone/>
            </a:pPr>
            <a:r>
              <a:rPr lang="en-US" dirty="0"/>
              <a:t>Event on social by March 1, with weekly promotions beginning then as well.</a:t>
            </a:r>
          </a:p>
          <a:p>
            <a:pPr marL="0" indent="0" algn="ctr">
              <a:buNone/>
            </a:pPr>
            <a:r>
              <a:rPr lang="en-US" dirty="0"/>
              <a:t>On air interviews scheduled for week of event.</a:t>
            </a:r>
          </a:p>
          <a:p>
            <a:pPr marL="0" indent="0" algn="ctr">
              <a:buNone/>
            </a:pPr>
            <a:endParaRPr lang="en-US" dirty="0"/>
          </a:p>
          <a:p>
            <a:pPr marL="0" indent="0" algn="ctr">
              <a:buNone/>
            </a:pPr>
            <a:r>
              <a:rPr lang="en-US" dirty="0"/>
              <a:t>Facebook Live Teases Friday before, hour before event starts, then throughout event. </a:t>
            </a:r>
          </a:p>
          <a:p>
            <a:endParaRPr lang="en-US" dirty="0"/>
          </a:p>
        </p:txBody>
      </p:sp>
    </p:spTree>
    <p:extLst>
      <p:ext uri="{BB962C8B-B14F-4D97-AF65-F5344CB8AC3E}">
        <p14:creationId xmlns:p14="http://schemas.microsoft.com/office/powerpoint/2010/main" val="551636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A5523-423F-4C79-8700-C2758BF93BB6}"/>
              </a:ext>
            </a:extLst>
          </p:cNvPr>
          <p:cNvSpPr>
            <a:spLocks noGrp="1"/>
          </p:cNvSpPr>
          <p:nvPr>
            <p:ph type="title"/>
          </p:nvPr>
        </p:nvSpPr>
        <p:spPr>
          <a:xfrm>
            <a:off x="4077743" y="0"/>
            <a:ext cx="4188913" cy="839243"/>
          </a:xfrm>
        </p:spPr>
        <p:txBody>
          <a:bodyPr>
            <a:normAutofit/>
          </a:bodyPr>
          <a:lstStyle/>
          <a:p>
            <a:pPr algn="ctr"/>
            <a:r>
              <a:rPr lang="en-US" sz="5400" b="1" dirty="0">
                <a:effectLst>
                  <a:outerShdw blurRad="38100" dist="38100" dir="2700000" algn="tl">
                    <a:srgbClr val="000000">
                      <a:alpha val="43137"/>
                    </a:srgbClr>
                  </a:outerShdw>
                </a:effectLst>
              </a:rPr>
              <a:t>Key Audiences</a:t>
            </a:r>
          </a:p>
        </p:txBody>
      </p:sp>
      <p:sp>
        <p:nvSpPr>
          <p:cNvPr id="4" name="Content Placeholder 3">
            <a:extLst>
              <a:ext uri="{FF2B5EF4-FFF2-40B4-BE49-F238E27FC236}">
                <a16:creationId xmlns:a16="http://schemas.microsoft.com/office/drawing/2014/main" id="{99D94640-030E-4B1D-AE74-356CD6ADC46E}"/>
              </a:ext>
            </a:extLst>
          </p:cNvPr>
          <p:cNvSpPr>
            <a:spLocks noGrp="1"/>
          </p:cNvSpPr>
          <p:nvPr>
            <p:ph sz="half" idx="1"/>
          </p:nvPr>
        </p:nvSpPr>
        <p:spPr>
          <a:xfrm>
            <a:off x="91438" y="1603333"/>
            <a:ext cx="3295516" cy="5254667"/>
          </a:xfrm>
        </p:spPr>
        <p:txBody>
          <a:bodyPr>
            <a:normAutofit/>
          </a:bodyPr>
          <a:lstStyle/>
          <a:p>
            <a:r>
              <a:rPr lang="en-US" dirty="0"/>
              <a:t>Parents don’t want their kids to have access to their unused medications. This could lead to them abusing them. </a:t>
            </a:r>
          </a:p>
          <a:p>
            <a:r>
              <a:rPr lang="en-US" dirty="0"/>
              <a:t> Parents may also have medications that their children are no longer using that could be disposed of as well.</a:t>
            </a:r>
          </a:p>
        </p:txBody>
      </p:sp>
      <p:sp>
        <p:nvSpPr>
          <p:cNvPr id="7" name="Rectangle 6">
            <a:extLst>
              <a:ext uri="{FF2B5EF4-FFF2-40B4-BE49-F238E27FC236}">
                <a16:creationId xmlns:a16="http://schemas.microsoft.com/office/drawing/2014/main" id="{F21CC86A-30B4-4F7D-8F07-745F3168759E}"/>
              </a:ext>
            </a:extLst>
          </p:cNvPr>
          <p:cNvSpPr/>
          <p:nvPr/>
        </p:nvSpPr>
        <p:spPr>
          <a:xfrm>
            <a:off x="283738" y="680003"/>
            <a:ext cx="2349874"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Parents</a:t>
            </a:r>
          </a:p>
        </p:txBody>
      </p:sp>
      <p:sp>
        <p:nvSpPr>
          <p:cNvPr id="9" name="Rectangle 8">
            <a:extLst>
              <a:ext uri="{FF2B5EF4-FFF2-40B4-BE49-F238E27FC236}">
                <a16:creationId xmlns:a16="http://schemas.microsoft.com/office/drawing/2014/main" id="{E2A7A43E-32BF-4240-B0D2-441142C6DB8C}"/>
              </a:ext>
            </a:extLst>
          </p:cNvPr>
          <p:cNvSpPr/>
          <p:nvPr/>
        </p:nvSpPr>
        <p:spPr>
          <a:xfrm>
            <a:off x="8805045" y="680003"/>
            <a:ext cx="3225435"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Caretakers</a:t>
            </a:r>
          </a:p>
        </p:txBody>
      </p:sp>
      <p:sp>
        <p:nvSpPr>
          <p:cNvPr id="10" name="Content Placeholder 3">
            <a:extLst>
              <a:ext uri="{FF2B5EF4-FFF2-40B4-BE49-F238E27FC236}">
                <a16:creationId xmlns:a16="http://schemas.microsoft.com/office/drawing/2014/main" id="{15629B47-2037-4E45-99BF-1B624BD577F9}"/>
              </a:ext>
            </a:extLst>
          </p:cNvPr>
          <p:cNvSpPr txBox="1">
            <a:spLocks/>
          </p:cNvSpPr>
          <p:nvPr/>
        </p:nvSpPr>
        <p:spPr>
          <a:xfrm>
            <a:off x="4287897" y="1603333"/>
            <a:ext cx="3653604" cy="52546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Those who have recently lost a loved one can benefit from this collection because they can have a safe place to dispose of the medications their loved one was taking since doctors and pharmacies no longer collect medications for disposal. </a:t>
            </a:r>
          </a:p>
        </p:txBody>
      </p:sp>
      <p:sp>
        <p:nvSpPr>
          <p:cNvPr id="11" name="Content Placeholder 3">
            <a:extLst>
              <a:ext uri="{FF2B5EF4-FFF2-40B4-BE49-F238E27FC236}">
                <a16:creationId xmlns:a16="http://schemas.microsoft.com/office/drawing/2014/main" id="{8B1E46C2-EFCA-4075-83BB-9CF6A71B7613}"/>
              </a:ext>
            </a:extLst>
          </p:cNvPr>
          <p:cNvSpPr txBox="1">
            <a:spLocks/>
          </p:cNvSpPr>
          <p:nvPr/>
        </p:nvSpPr>
        <p:spPr>
          <a:xfrm>
            <a:off x="8805045" y="1603333"/>
            <a:ext cx="3405695" cy="52546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Caretakers of elderly who are on various medications will benefit from this collection, where it will allow them to dispose of the medications those they care for are no  longer taking. </a:t>
            </a:r>
          </a:p>
        </p:txBody>
      </p:sp>
      <p:sp>
        <p:nvSpPr>
          <p:cNvPr id="12" name="Rectangle 11">
            <a:extLst>
              <a:ext uri="{FF2B5EF4-FFF2-40B4-BE49-F238E27FC236}">
                <a16:creationId xmlns:a16="http://schemas.microsoft.com/office/drawing/2014/main" id="{37FD6A57-DC27-44B2-8AEF-1CB50C9893F6}"/>
              </a:ext>
            </a:extLst>
          </p:cNvPr>
          <p:cNvSpPr/>
          <p:nvPr/>
        </p:nvSpPr>
        <p:spPr>
          <a:xfrm>
            <a:off x="3579254" y="680003"/>
            <a:ext cx="4859023"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Surviving Family</a:t>
            </a:r>
          </a:p>
        </p:txBody>
      </p:sp>
    </p:spTree>
    <p:extLst>
      <p:ext uri="{BB962C8B-B14F-4D97-AF65-F5344CB8AC3E}">
        <p14:creationId xmlns:p14="http://schemas.microsoft.com/office/powerpoint/2010/main" val="682262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A5523-423F-4C79-8700-C2758BF93BB6}"/>
              </a:ext>
            </a:extLst>
          </p:cNvPr>
          <p:cNvSpPr>
            <a:spLocks noGrp="1"/>
          </p:cNvSpPr>
          <p:nvPr>
            <p:ph type="title"/>
          </p:nvPr>
        </p:nvSpPr>
        <p:spPr>
          <a:xfrm>
            <a:off x="4077743" y="0"/>
            <a:ext cx="4188913" cy="839243"/>
          </a:xfrm>
        </p:spPr>
        <p:txBody>
          <a:bodyPr>
            <a:normAutofit fontScale="90000"/>
          </a:bodyPr>
          <a:lstStyle/>
          <a:p>
            <a:pPr algn="ctr"/>
            <a:r>
              <a:rPr lang="en-US" sz="5400" b="1" dirty="0">
                <a:effectLst>
                  <a:outerShdw blurRad="38100" dist="38100" dir="2700000" algn="tl">
                    <a:srgbClr val="000000">
                      <a:alpha val="43137"/>
                    </a:srgbClr>
                  </a:outerShdw>
                </a:effectLst>
              </a:rPr>
              <a:t>Media Channels</a:t>
            </a:r>
          </a:p>
        </p:txBody>
      </p:sp>
      <p:sp>
        <p:nvSpPr>
          <p:cNvPr id="4" name="Content Placeholder 3">
            <a:extLst>
              <a:ext uri="{FF2B5EF4-FFF2-40B4-BE49-F238E27FC236}">
                <a16:creationId xmlns:a16="http://schemas.microsoft.com/office/drawing/2014/main" id="{99D94640-030E-4B1D-AE74-356CD6ADC46E}"/>
              </a:ext>
            </a:extLst>
          </p:cNvPr>
          <p:cNvSpPr>
            <a:spLocks noGrp="1"/>
          </p:cNvSpPr>
          <p:nvPr>
            <p:ph sz="half" idx="1"/>
          </p:nvPr>
        </p:nvSpPr>
        <p:spPr>
          <a:xfrm>
            <a:off x="651534" y="1603335"/>
            <a:ext cx="3653604" cy="5254667"/>
          </a:xfrm>
        </p:spPr>
        <p:txBody>
          <a:bodyPr>
            <a:normAutofit/>
          </a:bodyPr>
          <a:lstStyle/>
          <a:p>
            <a:r>
              <a:rPr lang="en-US" dirty="0"/>
              <a:t>Facebook</a:t>
            </a:r>
          </a:p>
          <a:p>
            <a:pPr lvl="1"/>
            <a:r>
              <a:rPr lang="en-US" dirty="0"/>
              <a:t>Event created</a:t>
            </a:r>
          </a:p>
          <a:p>
            <a:pPr lvl="1"/>
            <a:r>
              <a:rPr lang="en-US" dirty="0"/>
              <a:t>Posts for advertising</a:t>
            </a:r>
          </a:p>
          <a:p>
            <a:pPr lvl="1"/>
            <a:r>
              <a:rPr lang="en-US" dirty="0"/>
              <a:t>Facebook Live</a:t>
            </a:r>
          </a:p>
          <a:p>
            <a:r>
              <a:rPr lang="en-US" dirty="0"/>
              <a:t>Twitter</a:t>
            </a:r>
          </a:p>
          <a:p>
            <a:pPr lvl="1"/>
            <a:r>
              <a:rPr lang="en-US" dirty="0"/>
              <a:t>Tweets for advertising</a:t>
            </a:r>
          </a:p>
          <a:p>
            <a:pPr lvl="1"/>
            <a:r>
              <a:rPr lang="en-US" dirty="0"/>
              <a:t>Periscope for Live</a:t>
            </a:r>
          </a:p>
          <a:p>
            <a:r>
              <a:rPr lang="en-US" dirty="0"/>
              <a:t>Instagram</a:t>
            </a:r>
          </a:p>
          <a:p>
            <a:pPr lvl="1"/>
            <a:r>
              <a:rPr lang="en-US" dirty="0"/>
              <a:t>Photos for advertising</a:t>
            </a:r>
          </a:p>
          <a:p>
            <a:pPr lvl="1"/>
            <a:r>
              <a:rPr lang="en-US" dirty="0"/>
              <a:t>Stories during the day</a:t>
            </a:r>
          </a:p>
          <a:p>
            <a:pPr lvl="1"/>
            <a:r>
              <a:rPr lang="en-US" dirty="0"/>
              <a:t>Instagram Live</a:t>
            </a:r>
          </a:p>
          <a:p>
            <a:pPr lvl="1"/>
            <a:endParaRPr lang="en-US" dirty="0"/>
          </a:p>
        </p:txBody>
      </p:sp>
      <p:sp>
        <p:nvSpPr>
          <p:cNvPr id="7" name="Rectangle 6">
            <a:extLst>
              <a:ext uri="{FF2B5EF4-FFF2-40B4-BE49-F238E27FC236}">
                <a16:creationId xmlns:a16="http://schemas.microsoft.com/office/drawing/2014/main" id="{F21CC86A-30B4-4F7D-8F07-745F3168759E}"/>
              </a:ext>
            </a:extLst>
          </p:cNvPr>
          <p:cNvSpPr/>
          <p:nvPr/>
        </p:nvSpPr>
        <p:spPr>
          <a:xfrm>
            <a:off x="651534" y="759624"/>
            <a:ext cx="3849131"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Social Media</a:t>
            </a:r>
          </a:p>
        </p:txBody>
      </p:sp>
      <p:sp>
        <p:nvSpPr>
          <p:cNvPr id="10" name="Content Placeholder 3">
            <a:extLst>
              <a:ext uri="{FF2B5EF4-FFF2-40B4-BE49-F238E27FC236}">
                <a16:creationId xmlns:a16="http://schemas.microsoft.com/office/drawing/2014/main" id="{15629B47-2037-4E45-99BF-1B624BD577F9}"/>
              </a:ext>
            </a:extLst>
          </p:cNvPr>
          <p:cNvSpPr txBox="1">
            <a:spLocks/>
          </p:cNvSpPr>
          <p:nvPr/>
        </p:nvSpPr>
        <p:spPr>
          <a:xfrm>
            <a:off x="7002049" y="1603334"/>
            <a:ext cx="3653605" cy="52546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Television</a:t>
            </a:r>
          </a:p>
          <a:p>
            <a:pPr lvl="1"/>
            <a:r>
              <a:rPr lang="en-US" dirty="0"/>
              <a:t>WJXT</a:t>
            </a:r>
          </a:p>
          <a:p>
            <a:pPr lvl="1"/>
            <a:r>
              <a:rPr lang="en-US" dirty="0"/>
              <a:t>First Coast News</a:t>
            </a:r>
          </a:p>
          <a:p>
            <a:pPr lvl="1"/>
            <a:r>
              <a:rPr lang="en-US" dirty="0"/>
              <a:t>Action News </a:t>
            </a:r>
            <a:r>
              <a:rPr lang="en-US" dirty="0" err="1"/>
              <a:t>Jax</a:t>
            </a:r>
            <a:endParaRPr lang="en-US" dirty="0"/>
          </a:p>
          <a:p>
            <a:r>
              <a:rPr lang="en-US" dirty="0"/>
              <a:t>Newspaper</a:t>
            </a:r>
          </a:p>
          <a:p>
            <a:pPr lvl="1"/>
            <a:r>
              <a:rPr lang="en-US" dirty="0"/>
              <a:t>Florida Times Union</a:t>
            </a:r>
          </a:p>
          <a:p>
            <a:pPr lvl="1"/>
            <a:r>
              <a:rPr lang="en-US" dirty="0"/>
              <a:t>St. Augustine Record</a:t>
            </a:r>
          </a:p>
          <a:p>
            <a:r>
              <a:rPr lang="en-US" dirty="0"/>
              <a:t>Radio</a:t>
            </a:r>
          </a:p>
          <a:p>
            <a:pPr lvl="1"/>
            <a:r>
              <a:rPr lang="en-US" dirty="0"/>
              <a:t>105.5</a:t>
            </a:r>
          </a:p>
          <a:p>
            <a:pPr lvl="1"/>
            <a:r>
              <a:rPr lang="en-US" dirty="0"/>
              <a:t>104.9</a:t>
            </a:r>
          </a:p>
          <a:p>
            <a:pPr lvl="1"/>
            <a:endParaRPr lang="en-US" dirty="0"/>
          </a:p>
        </p:txBody>
      </p:sp>
      <p:sp>
        <p:nvSpPr>
          <p:cNvPr id="12" name="Rectangle 11">
            <a:extLst>
              <a:ext uri="{FF2B5EF4-FFF2-40B4-BE49-F238E27FC236}">
                <a16:creationId xmlns:a16="http://schemas.microsoft.com/office/drawing/2014/main" id="{37FD6A57-DC27-44B2-8AEF-1CB50C9893F6}"/>
              </a:ext>
            </a:extLst>
          </p:cNvPr>
          <p:cNvSpPr/>
          <p:nvPr/>
        </p:nvSpPr>
        <p:spPr>
          <a:xfrm>
            <a:off x="6512620" y="759624"/>
            <a:ext cx="5266763"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Traditional Media</a:t>
            </a:r>
          </a:p>
        </p:txBody>
      </p:sp>
    </p:spTree>
    <p:extLst>
      <p:ext uri="{BB962C8B-B14F-4D97-AF65-F5344CB8AC3E}">
        <p14:creationId xmlns:p14="http://schemas.microsoft.com/office/powerpoint/2010/main" val="7498403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TotalTime>
  <Words>554</Words>
  <Application>Microsoft Office PowerPoint</Application>
  <PresentationFormat>Widescreen</PresentationFormat>
  <Paragraphs>74</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Communications Plan for National Prescription Drug Take Back Day </vt:lpstr>
      <vt:lpstr>Situation Analysis</vt:lpstr>
      <vt:lpstr>Situation Analysis</vt:lpstr>
      <vt:lpstr>Objectives</vt:lpstr>
      <vt:lpstr>Key Audiences</vt:lpstr>
      <vt:lpstr>Media Channels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Communications Plan for National Prescription Drug Take Back Day</dc:title>
  <dc:creator>Jamie Johnson</dc:creator>
  <cp:lastModifiedBy>Jamie Johnson</cp:lastModifiedBy>
  <cp:revision>9</cp:revision>
  <dcterms:created xsi:type="dcterms:W3CDTF">2018-02-10T22:45:39Z</dcterms:created>
  <dcterms:modified xsi:type="dcterms:W3CDTF">2018-02-10T23:45:15Z</dcterms:modified>
</cp:coreProperties>
</file>